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65"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45A9EDB4-97F7-4A8E-9FC0-AB9A1CECCB2F}" type="datetimeFigureOut">
              <a:rPr lang="en-US" smtClean="0"/>
              <a:t>5/7/2026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36F45D1C-4FDA-4B45-861C-4128F5CB7F92}" type="slidenum">
              <a:rPr lang="en-US" smtClean="0"/>
              <a:t>‹#›</a:t>
            </a:fld>
            <a:endParaRPr lang="en-US"/>
          </a:p>
        </p:txBody>
      </p:sp>
    </p:spTree>
    <p:extLst>
      <p:ext uri="{BB962C8B-B14F-4D97-AF65-F5344CB8AC3E}">
        <p14:creationId xmlns:p14="http://schemas.microsoft.com/office/powerpoint/2010/main" val="288836916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5/7/2026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2227" y="967938"/>
            <a:ext cx="4459732" cy="1747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p:txBody>
          <a:bodyPr/>
          <a:lstStyle/>
          <a:p>
            <a:r>
              <a:rPr lang="en-US" dirty="0"/>
              <a:t>Impact of Grants</a:t>
            </a:r>
          </a:p>
        </p:txBody>
      </p:sp>
      <p:sp>
        <p:nvSpPr>
          <p:cNvPr id="3" name="Subtitle 2"/>
          <p:cNvSpPr>
            <a:spLocks noGrp="1"/>
          </p:cNvSpPr>
          <p:nvPr>
            <p:ph type="subTitle" idx="1"/>
          </p:nvPr>
        </p:nvSpPr>
        <p:spPr/>
        <p:txBody>
          <a:bodyPr/>
          <a:lstStyle/>
          <a:p>
            <a:r>
              <a:rPr lang="en-US" dirty="0"/>
              <a:t>Annual Spring Luncheon</a:t>
            </a:r>
          </a:p>
          <a:p>
            <a:r>
              <a:rPr lang="en-US" dirty="0"/>
              <a:t>May 13, 2026</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419" y="1079573"/>
            <a:ext cx="4320540" cy="1524000"/>
          </a:xfrm>
          <a:prstGeom prst="rect">
            <a:avLst/>
          </a:prstGeom>
        </p:spPr>
      </p:pic>
    </p:spTree>
    <p:extLst>
      <p:ext uri="{BB962C8B-B14F-4D97-AF65-F5344CB8AC3E}">
        <p14:creationId xmlns:p14="http://schemas.microsoft.com/office/powerpoint/2010/main" val="2180013244"/>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2011</a:t>
            </a:r>
            <a:br>
              <a:rPr lang="en-US" dirty="0"/>
            </a:br>
            <a:r>
              <a:rPr lang="en-US" dirty="0"/>
              <a:t>Mobile Intensive Care Unit</a:t>
            </a:r>
            <a:br>
              <a:rPr lang="en-US" dirty="0"/>
            </a:br>
            <a:br>
              <a:rPr lang="en-US" dirty="0"/>
            </a:br>
            <a:r>
              <a:rPr lang="en-US" dirty="0"/>
              <a:t>$30,000</a:t>
            </a:r>
          </a:p>
        </p:txBody>
      </p:sp>
      <p:sp>
        <p:nvSpPr>
          <p:cNvPr id="3" name="Content Placeholder 2"/>
          <p:cNvSpPr>
            <a:spLocks noGrp="1"/>
          </p:cNvSpPr>
          <p:nvPr>
            <p:ph idx="1"/>
          </p:nvPr>
        </p:nvSpPr>
        <p:spPr/>
        <p:txBody>
          <a:bodyPr/>
          <a:lstStyle/>
          <a:p>
            <a:pPr marL="0" indent="0">
              <a:buNone/>
            </a:pPr>
            <a:r>
              <a:rPr lang="en-US" sz="1800" b="1" dirty="0"/>
              <a:t>The Valley Hospital purchased two Lucas chest compression systems for use in Valley’s Mobile Intensive Care Units.  These systems provide uninterrupted chest compressions to patients suffering a sudden cardiac arrest.</a:t>
            </a:r>
          </a:p>
          <a:p>
            <a:pPr marL="0" indent="0">
              <a:buNone/>
            </a:pPr>
            <a:r>
              <a:rPr lang="en-US" sz="4400" b="1" dirty="0">
                <a:latin typeface="Edwardian Script ITC" panose="030303020407070D0804" pitchFamily="66" charset="0"/>
              </a:rPr>
              <a:t>Your Impact…</a:t>
            </a:r>
          </a:p>
          <a:p>
            <a:pPr marL="960120" lvl="2" indent="0">
              <a:buNone/>
            </a:pPr>
            <a:r>
              <a:rPr lang="en-US" sz="2800" dirty="0"/>
              <a:t>The average rate of return of spontaneous circulation upon arrival at the ED is 35% (vs. a national average of 7%-10% without using the Lucas systems).  Other ambulance corps in the region followed Valley’s lead once they learned of Valley’s successful use of the Lucas CPR systems. </a:t>
            </a:r>
          </a:p>
          <a:p>
            <a:endParaRPr lang="en-US" dirty="0"/>
          </a:p>
        </p:txBody>
      </p:sp>
    </p:spTree>
    <p:extLst>
      <p:ext uri="{BB962C8B-B14F-4D97-AF65-F5344CB8AC3E}">
        <p14:creationId xmlns:p14="http://schemas.microsoft.com/office/powerpoint/2010/main" val="3185423663"/>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2012</a:t>
            </a:r>
            <a:br>
              <a:rPr lang="en-US" dirty="0"/>
            </a:br>
            <a:r>
              <a:rPr lang="en-US" i="1" dirty="0"/>
              <a:t>Thrive!</a:t>
            </a:r>
            <a:br>
              <a:rPr lang="en-US" i="1" dirty="0"/>
            </a:br>
            <a:br>
              <a:rPr lang="en-US" i="1" dirty="0"/>
            </a:br>
            <a:r>
              <a:rPr lang="en-US" i="1" dirty="0"/>
              <a:t>$60,000</a:t>
            </a:r>
            <a:endParaRPr lang="en-US" dirty="0"/>
          </a:p>
        </p:txBody>
      </p:sp>
      <p:sp>
        <p:nvSpPr>
          <p:cNvPr id="3" name="Content Placeholder 2"/>
          <p:cNvSpPr>
            <a:spLocks noGrp="1"/>
          </p:cNvSpPr>
          <p:nvPr>
            <p:ph idx="1"/>
          </p:nvPr>
        </p:nvSpPr>
        <p:spPr/>
        <p:txBody>
          <a:bodyPr/>
          <a:lstStyle/>
          <a:p>
            <a:pPr marL="0" indent="0">
              <a:buNone/>
            </a:pPr>
            <a:r>
              <a:rPr lang="en-US" sz="1800" b="1" dirty="0"/>
              <a:t>Thrive! members are offered a variety of health education and screening programs that empower and encourage women’s health.</a:t>
            </a:r>
          </a:p>
          <a:p>
            <a:pPr marL="0" indent="0">
              <a:buNone/>
            </a:pPr>
            <a:endParaRPr lang="en-US" sz="1800" i="1" dirty="0"/>
          </a:p>
          <a:p>
            <a:pPr marL="0" indent="0">
              <a:buNone/>
            </a:pPr>
            <a:r>
              <a:rPr lang="en-US" sz="4400" b="1" dirty="0">
                <a:latin typeface="Edwardian Script ITC" panose="030303020407070D0804" pitchFamily="66" charset="0"/>
              </a:rPr>
              <a:t>Your Impact…</a:t>
            </a:r>
          </a:p>
          <a:p>
            <a:pPr marL="960120" lvl="2" indent="0">
              <a:buNone/>
            </a:pPr>
            <a:r>
              <a:rPr lang="en-US" sz="2800" i="1" dirty="0"/>
              <a:t>Thrive!</a:t>
            </a:r>
            <a:r>
              <a:rPr lang="en-US" sz="2800" dirty="0"/>
              <a:t> has reached nearly 10,000 women since the program’s inception, providing educational, screening, and networking events for women of all ages: mothers with young children,  teens, working women, and seniors.</a:t>
            </a:r>
          </a:p>
          <a:p>
            <a:endParaRPr lang="en-US" dirty="0"/>
          </a:p>
        </p:txBody>
      </p:sp>
    </p:spTree>
    <p:extLst>
      <p:ext uri="{BB962C8B-B14F-4D97-AF65-F5344CB8AC3E}">
        <p14:creationId xmlns:p14="http://schemas.microsoft.com/office/powerpoint/2010/main" val="389704020"/>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2013</a:t>
            </a:r>
            <a:br>
              <a:rPr lang="en-US" dirty="0"/>
            </a:br>
            <a:r>
              <a:rPr lang="en-US" dirty="0"/>
              <a:t>Inpatient Palliative Care</a:t>
            </a:r>
            <a:br>
              <a:rPr lang="en-US" dirty="0"/>
            </a:br>
            <a:br>
              <a:rPr lang="en-US" dirty="0"/>
            </a:br>
            <a:r>
              <a:rPr lang="en-US" dirty="0"/>
              <a:t>$90,000</a:t>
            </a:r>
            <a:endParaRPr lang="en-US" u="sng" dirty="0"/>
          </a:p>
        </p:txBody>
      </p:sp>
      <p:sp>
        <p:nvSpPr>
          <p:cNvPr id="3" name="Content Placeholder 2"/>
          <p:cNvSpPr>
            <a:spLocks noGrp="1"/>
          </p:cNvSpPr>
          <p:nvPr>
            <p:ph idx="1"/>
          </p:nvPr>
        </p:nvSpPr>
        <p:spPr/>
        <p:txBody>
          <a:bodyPr>
            <a:normAutofit lnSpcReduction="10000"/>
          </a:bodyPr>
          <a:lstStyle/>
          <a:p>
            <a:pPr marL="0" indent="0">
              <a:buNone/>
            </a:pPr>
            <a:r>
              <a:rPr lang="en-US" sz="1800" b="1" i="1" dirty="0"/>
              <a:t>Inpatient palliative care is provided to patients and their families during times of crisis.  This grant allowed for the addition of a part-time social worker to the palliative care team for a two-year period.</a:t>
            </a:r>
          </a:p>
          <a:p>
            <a:pPr marL="0" indent="0">
              <a:buNone/>
            </a:pPr>
            <a:endParaRPr lang="en-US" sz="1800" i="1" dirty="0"/>
          </a:p>
          <a:p>
            <a:pPr marL="0" indent="0">
              <a:buNone/>
            </a:pPr>
            <a:r>
              <a:rPr lang="en-US" sz="4400" b="1" dirty="0">
                <a:latin typeface="Edwardian Script ITC" panose="030303020407070D0804" pitchFamily="66" charset="0"/>
              </a:rPr>
              <a:t>Your Impact…</a:t>
            </a:r>
          </a:p>
          <a:p>
            <a:pPr marL="960120" lvl="2" indent="0">
              <a:buNone/>
            </a:pPr>
            <a:r>
              <a:rPr lang="en-US" sz="2800" dirty="0"/>
              <a:t>During the two-year period of this grant, the social worker made more than 1,600 patient visits, providing more focused attention to the patients and their families when they needed it most.  Following the time frame of the grant, the position was permanently added to the palliative care team.</a:t>
            </a:r>
          </a:p>
          <a:p>
            <a:endParaRPr lang="en-US" dirty="0"/>
          </a:p>
        </p:txBody>
      </p:sp>
    </p:spTree>
    <p:extLst>
      <p:ext uri="{BB962C8B-B14F-4D97-AF65-F5344CB8AC3E}">
        <p14:creationId xmlns:p14="http://schemas.microsoft.com/office/powerpoint/2010/main" val="2699613128"/>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2014</a:t>
            </a:r>
            <a:br>
              <a:rPr lang="en-US" dirty="0"/>
            </a:br>
            <a:r>
              <a:rPr lang="en-US" dirty="0"/>
              <a:t>Simulation Lab</a:t>
            </a:r>
            <a:br>
              <a:rPr lang="en-US" dirty="0"/>
            </a:br>
            <a:br>
              <a:rPr lang="en-US" dirty="0"/>
            </a:br>
            <a:r>
              <a:rPr lang="en-US" dirty="0"/>
              <a:t>$120,000</a:t>
            </a:r>
            <a:endParaRPr lang="en-US" u="sng" dirty="0"/>
          </a:p>
        </p:txBody>
      </p:sp>
      <p:sp>
        <p:nvSpPr>
          <p:cNvPr id="3" name="Content Placeholder 2"/>
          <p:cNvSpPr>
            <a:spLocks noGrp="1"/>
          </p:cNvSpPr>
          <p:nvPr>
            <p:ph idx="1"/>
          </p:nvPr>
        </p:nvSpPr>
        <p:spPr>
          <a:xfrm>
            <a:off x="3869268" y="868680"/>
            <a:ext cx="7315200" cy="5120640"/>
          </a:xfrm>
        </p:spPr>
        <p:txBody>
          <a:bodyPr>
            <a:normAutofit lnSpcReduction="10000"/>
          </a:bodyPr>
          <a:lstStyle/>
          <a:p>
            <a:pPr marL="0" indent="0">
              <a:buNone/>
            </a:pPr>
            <a:r>
              <a:rPr lang="en-US" sz="1800" b="1" i="1" dirty="0"/>
              <a:t>Simulation is used to practice specific scenarios in specialty areas with interdisciplinary teams to prepare staff for a variety of possible challenges that may arise in real-life situations.  This grant was used to purchase a male simulation robot for use in various training sessions.</a:t>
            </a:r>
          </a:p>
          <a:p>
            <a:pPr marL="0" indent="0">
              <a:buNone/>
            </a:pPr>
            <a:endParaRPr lang="en-US" sz="800" i="1" dirty="0"/>
          </a:p>
          <a:p>
            <a:pPr marL="0" indent="0">
              <a:buNone/>
            </a:pPr>
            <a:r>
              <a:rPr lang="en-US" sz="4400" b="1" dirty="0">
                <a:latin typeface="Edwardian Script ITC" panose="030303020407070D0804" pitchFamily="66" charset="0"/>
              </a:rPr>
              <a:t>Your Impact…</a:t>
            </a:r>
          </a:p>
          <a:p>
            <a:pPr marL="960120" lvl="2" indent="0">
              <a:buNone/>
            </a:pPr>
            <a:r>
              <a:rPr lang="en-US" sz="2800" dirty="0"/>
              <a:t>Simulation training has occurred in areas such as critical care, perioperative services, women and children’s services, emergency department, and medical-surgical services.  Almost 1,400 staff participated in training in 2018; and more than 2,100 staff have participated in 2019 to date.</a:t>
            </a:r>
          </a:p>
        </p:txBody>
      </p:sp>
    </p:spTree>
    <p:extLst>
      <p:ext uri="{BB962C8B-B14F-4D97-AF65-F5344CB8AC3E}">
        <p14:creationId xmlns:p14="http://schemas.microsoft.com/office/powerpoint/2010/main" val="1349034828"/>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2015</a:t>
            </a:r>
            <a:br>
              <a:rPr lang="en-US" dirty="0"/>
            </a:br>
            <a:r>
              <a:rPr lang="en-US" dirty="0"/>
              <a:t>Home-based Palliative Care</a:t>
            </a:r>
            <a:br>
              <a:rPr lang="en-US" dirty="0"/>
            </a:br>
            <a:br>
              <a:rPr lang="en-US" dirty="0"/>
            </a:br>
            <a:r>
              <a:rPr lang="en-US" dirty="0"/>
              <a:t>$151,000</a:t>
            </a:r>
            <a:endParaRPr lang="en-US" u="sng" dirty="0"/>
          </a:p>
        </p:txBody>
      </p:sp>
      <p:sp>
        <p:nvSpPr>
          <p:cNvPr id="3" name="Content Placeholder 2"/>
          <p:cNvSpPr>
            <a:spLocks noGrp="1"/>
          </p:cNvSpPr>
          <p:nvPr>
            <p:ph idx="1"/>
          </p:nvPr>
        </p:nvSpPr>
        <p:spPr/>
        <p:txBody>
          <a:bodyPr>
            <a:normAutofit fontScale="92500"/>
          </a:bodyPr>
          <a:lstStyle/>
          <a:p>
            <a:pPr marL="0" indent="0">
              <a:buNone/>
            </a:pPr>
            <a:endParaRPr lang="en-US" sz="1800" b="1" i="1" dirty="0"/>
          </a:p>
          <a:p>
            <a:pPr marL="0" indent="0">
              <a:buNone/>
            </a:pPr>
            <a:r>
              <a:rPr lang="en-US" sz="1800" b="1" i="1" dirty="0"/>
              <a:t>This grant established the Valley Health System’s Home-Based Palliative Care program as an expansion of the palliative care services available to inpatients at The Valley Hospital and to outpatients at the Luckow Pavilion.</a:t>
            </a:r>
          </a:p>
          <a:p>
            <a:pPr marL="0" indent="0">
              <a:buNone/>
            </a:pPr>
            <a:endParaRPr lang="en-US" sz="1800" b="1" i="1" dirty="0"/>
          </a:p>
          <a:p>
            <a:pPr marL="0" indent="0">
              <a:buNone/>
            </a:pPr>
            <a:r>
              <a:rPr lang="en-US" sz="4400" b="1" dirty="0">
                <a:latin typeface="Edwardian Script ITC" panose="030303020407070D0804" pitchFamily="66" charset="0"/>
              </a:rPr>
              <a:t>Your Impact…</a:t>
            </a:r>
          </a:p>
          <a:p>
            <a:pPr marL="960120" lvl="2" indent="0">
              <a:buNone/>
            </a:pPr>
            <a:r>
              <a:rPr lang="en-US" sz="2800" dirty="0"/>
              <a:t>Patients with chronic illnesses receive access to home visits by a nurse practitioner, chaplain, and/or a social worker, as well as the phone presence of the palliative care coordinator.  There was a 32% increase in referrals from 2017 to 2018; and the palliative APN has completed 476 visits in 2019 to date.</a:t>
            </a:r>
          </a:p>
          <a:p>
            <a:endParaRPr lang="en-US" dirty="0"/>
          </a:p>
        </p:txBody>
      </p:sp>
    </p:spTree>
    <p:extLst>
      <p:ext uri="{BB962C8B-B14F-4D97-AF65-F5344CB8AC3E}">
        <p14:creationId xmlns:p14="http://schemas.microsoft.com/office/powerpoint/2010/main" val="3397304288"/>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2016</a:t>
            </a:r>
            <a:br>
              <a:rPr lang="en-US" dirty="0"/>
            </a:br>
            <a:r>
              <a:rPr lang="en-US" dirty="0"/>
              <a:t>In Vitro Fertilization</a:t>
            </a:r>
            <a:br>
              <a:rPr lang="en-US" dirty="0"/>
            </a:br>
            <a:br>
              <a:rPr lang="en-US" dirty="0"/>
            </a:br>
            <a:r>
              <a:rPr lang="en-US" dirty="0"/>
              <a:t>$170,000</a:t>
            </a:r>
          </a:p>
        </p:txBody>
      </p:sp>
      <p:sp>
        <p:nvSpPr>
          <p:cNvPr id="3" name="Content Placeholder 2"/>
          <p:cNvSpPr>
            <a:spLocks noGrp="1"/>
          </p:cNvSpPr>
          <p:nvPr>
            <p:ph idx="1"/>
          </p:nvPr>
        </p:nvSpPr>
        <p:spPr/>
        <p:txBody>
          <a:bodyPr>
            <a:normAutofit/>
          </a:bodyPr>
          <a:lstStyle/>
          <a:p>
            <a:pPr marL="0" indent="0">
              <a:buNone/>
            </a:pPr>
            <a:r>
              <a:rPr lang="en-US" sz="1800" dirty="0"/>
              <a:t>This grant gave the Fertility Center’s </a:t>
            </a:r>
            <a:r>
              <a:rPr lang="en-US" sz="1800" i="1" dirty="0"/>
              <a:t>Reach for Hope</a:t>
            </a:r>
            <a:r>
              <a:rPr lang="en-US" sz="1800" dirty="0"/>
              <a:t> program the opportunity to help young women preserve their fertility after a cancer diagnosis.  </a:t>
            </a:r>
          </a:p>
          <a:p>
            <a:pPr marL="0" indent="0">
              <a:buNone/>
            </a:pPr>
            <a:endParaRPr lang="en-US" sz="1800" i="1" dirty="0"/>
          </a:p>
          <a:p>
            <a:pPr marL="0" indent="0">
              <a:buNone/>
            </a:pPr>
            <a:r>
              <a:rPr lang="en-US" sz="4400" b="1" dirty="0">
                <a:latin typeface="Edwardian Script ITC" panose="030303020407070D0804" pitchFamily="66" charset="0"/>
              </a:rPr>
              <a:t>Your Impact…</a:t>
            </a:r>
          </a:p>
          <a:p>
            <a:pPr marL="960120" lvl="2" indent="0">
              <a:buNone/>
            </a:pPr>
            <a:r>
              <a:rPr lang="en-US" sz="2800" i="1" dirty="0"/>
              <a:t>Reach for Hope </a:t>
            </a:r>
            <a:r>
              <a:rPr lang="en-US" sz="2800" dirty="0"/>
              <a:t>has provided financial assistance to 19 patients.  This assistance helped pay for their preservation cycles and storage fees.  It also helps pay for the transfer cycles when they are ready have children following their cancer treatments.</a:t>
            </a:r>
          </a:p>
          <a:p>
            <a:pPr marL="0" indent="0">
              <a:buNone/>
            </a:pPr>
            <a:endParaRPr lang="en-US" dirty="0"/>
          </a:p>
        </p:txBody>
      </p:sp>
    </p:spTree>
    <p:extLst>
      <p:ext uri="{BB962C8B-B14F-4D97-AF65-F5344CB8AC3E}">
        <p14:creationId xmlns:p14="http://schemas.microsoft.com/office/powerpoint/2010/main" val="2289445770"/>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2017</a:t>
            </a:r>
            <a:br>
              <a:rPr lang="en-US" dirty="0"/>
            </a:br>
            <a:r>
              <a:rPr lang="en-US" dirty="0"/>
              <a:t>Pediatric/ </a:t>
            </a:r>
            <a:br>
              <a:rPr lang="en-US" dirty="0"/>
            </a:br>
            <a:r>
              <a:rPr lang="en-US" dirty="0"/>
              <a:t>Adolescent Mental Health</a:t>
            </a:r>
            <a:br>
              <a:rPr lang="en-US" dirty="0"/>
            </a:br>
            <a:br>
              <a:rPr lang="en-US" dirty="0"/>
            </a:br>
            <a:r>
              <a:rPr lang="en-US" dirty="0"/>
              <a:t>$160,000</a:t>
            </a:r>
            <a:endParaRPr lang="en-US" u="sng" dirty="0"/>
          </a:p>
        </p:txBody>
      </p:sp>
      <p:sp>
        <p:nvSpPr>
          <p:cNvPr id="3" name="Content Placeholder 2"/>
          <p:cNvSpPr>
            <a:spLocks noGrp="1"/>
          </p:cNvSpPr>
          <p:nvPr>
            <p:ph idx="1"/>
          </p:nvPr>
        </p:nvSpPr>
        <p:spPr/>
        <p:txBody>
          <a:bodyPr>
            <a:normAutofit/>
          </a:bodyPr>
          <a:lstStyle/>
          <a:p>
            <a:pPr marL="0" indent="0">
              <a:buNone/>
            </a:pPr>
            <a:r>
              <a:rPr lang="en-US" sz="1800" b="1" i="1" dirty="0"/>
              <a:t>The Pediatric/Adolescent Mental Health program serves about 30 children regularly for issues such as ADHD, anxiety, and depression.  Length of care can range from 1 to 2 years, depending on the severity of the illness.</a:t>
            </a:r>
          </a:p>
          <a:p>
            <a:pPr marL="0" indent="0">
              <a:buNone/>
            </a:pPr>
            <a:endParaRPr lang="en-US" sz="1800" b="1" i="1" dirty="0"/>
          </a:p>
          <a:p>
            <a:pPr marL="0" indent="0">
              <a:buNone/>
            </a:pPr>
            <a:r>
              <a:rPr lang="en-US" sz="4400" b="1" dirty="0">
                <a:latin typeface="Edwardian Script ITC" panose="030303020407070D0804" pitchFamily="66" charset="0"/>
              </a:rPr>
              <a:t>Your Impact…</a:t>
            </a:r>
          </a:p>
          <a:p>
            <a:pPr marL="960120" lvl="2" indent="0">
              <a:buNone/>
            </a:pPr>
            <a:r>
              <a:rPr lang="en-US" sz="2800" dirty="0"/>
              <a:t>The cost of sessions are offset by this grant when insurance coverage is not available.  Additionally, the grant has been used to increase staff to full-time status to serve more patients.</a:t>
            </a:r>
          </a:p>
        </p:txBody>
      </p:sp>
    </p:spTree>
    <p:extLst>
      <p:ext uri="{BB962C8B-B14F-4D97-AF65-F5344CB8AC3E}">
        <p14:creationId xmlns:p14="http://schemas.microsoft.com/office/powerpoint/2010/main" val="3510137999"/>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2018</a:t>
            </a:r>
            <a:br>
              <a:rPr lang="en-US" dirty="0"/>
            </a:br>
            <a:r>
              <a:rPr lang="en-US" dirty="0"/>
              <a:t>3-D Printer Core Lab</a:t>
            </a:r>
            <a:br>
              <a:rPr lang="en-US" dirty="0"/>
            </a:br>
            <a:br>
              <a:rPr lang="en-US" dirty="0"/>
            </a:br>
            <a:r>
              <a:rPr lang="en-US" dirty="0"/>
              <a:t>$130,000</a:t>
            </a:r>
            <a:endParaRPr lang="en-US" u="sng" dirty="0"/>
          </a:p>
        </p:txBody>
      </p:sp>
      <p:sp>
        <p:nvSpPr>
          <p:cNvPr id="3" name="Content Placeholder 2"/>
          <p:cNvSpPr>
            <a:spLocks noGrp="1"/>
          </p:cNvSpPr>
          <p:nvPr>
            <p:ph idx="1"/>
          </p:nvPr>
        </p:nvSpPr>
        <p:spPr/>
        <p:txBody>
          <a:bodyPr>
            <a:normAutofit/>
          </a:bodyPr>
          <a:lstStyle/>
          <a:p>
            <a:pPr marL="0" indent="0">
              <a:buNone/>
            </a:pPr>
            <a:r>
              <a:rPr lang="en-US" sz="1800" b="1" i="1" dirty="0"/>
              <a:t>A </a:t>
            </a:r>
            <a:r>
              <a:rPr lang="en-US" sz="1800" b="1" i="1" dirty="0" err="1"/>
              <a:t>FormLabs</a:t>
            </a:r>
            <a:r>
              <a:rPr lang="en-US" sz="1800" b="1" i="1" dirty="0"/>
              <a:t> SLA Printer with Axial 3-D software was purchased and installed in 2019, inaugurating a 3-D Printer Core Lab at Valley.</a:t>
            </a:r>
          </a:p>
          <a:p>
            <a:pPr marL="0" indent="0">
              <a:buNone/>
            </a:pPr>
            <a:endParaRPr lang="en-US" sz="1600" dirty="0"/>
          </a:p>
          <a:p>
            <a:pPr marL="0" indent="0">
              <a:buNone/>
            </a:pPr>
            <a:r>
              <a:rPr lang="en-US" sz="4400" b="1" dirty="0">
                <a:latin typeface="Edwardian Script ITC" panose="030303020407070D0804" pitchFamily="66" charset="0"/>
              </a:rPr>
              <a:t>Your Impact…</a:t>
            </a:r>
          </a:p>
          <a:p>
            <a:pPr marL="960120" lvl="2" indent="0">
              <a:buNone/>
            </a:pPr>
            <a:r>
              <a:rPr lang="en-US" sz="2800" dirty="0"/>
              <a:t>Valley doctors successfully demonstrated the impact of 3-D prints and advanced visualization in planning and executing a complex electrophysiology procedure, probably representing the first such procedure performed using a 3-D model print for guidance.</a:t>
            </a:r>
          </a:p>
          <a:p>
            <a:endParaRPr lang="en-US" dirty="0"/>
          </a:p>
        </p:txBody>
      </p:sp>
    </p:spTree>
    <p:extLst>
      <p:ext uri="{BB962C8B-B14F-4D97-AF65-F5344CB8AC3E}">
        <p14:creationId xmlns:p14="http://schemas.microsoft.com/office/powerpoint/2010/main" val="2172171790"/>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2019</a:t>
            </a:r>
            <a:br>
              <a:rPr lang="en-US" dirty="0"/>
            </a:br>
            <a:r>
              <a:rPr lang="en-US" dirty="0"/>
              <a:t>Breast Cancer Exercise Research Project</a:t>
            </a:r>
            <a:br>
              <a:rPr lang="en-US" dirty="0"/>
            </a:br>
            <a:br>
              <a:rPr lang="en-US" dirty="0"/>
            </a:br>
            <a:r>
              <a:rPr lang="en-US" dirty="0"/>
              <a:t>$130,000</a:t>
            </a:r>
            <a:endParaRPr lang="en-US" u="sng" dirty="0"/>
          </a:p>
        </p:txBody>
      </p:sp>
      <p:sp>
        <p:nvSpPr>
          <p:cNvPr id="3" name="Content Placeholder 2"/>
          <p:cNvSpPr>
            <a:spLocks noGrp="1"/>
          </p:cNvSpPr>
          <p:nvPr>
            <p:ph idx="1"/>
          </p:nvPr>
        </p:nvSpPr>
        <p:spPr/>
        <p:txBody>
          <a:bodyPr>
            <a:normAutofit lnSpcReduction="10000"/>
          </a:bodyPr>
          <a:lstStyle/>
          <a:p>
            <a:pPr marL="0" indent="0">
              <a:buNone/>
            </a:pPr>
            <a:endParaRPr lang="en-US" sz="1800" b="1" i="1" dirty="0"/>
          </a:p>
          <a:p>
            <a:pPr marL="0" indent="0">
              <a:buNone/>
            </a:pPr>
            <a:r>
              <a:rPr lang="en-US" sz="1800" b="1" i="1" dirty="0"/>
              <a:t>This grant funds a research project titled Use of a Structured Exercise Program to Prevent Deconditioning and Improve Surgical Outcomes in Breast Cancer Patients Receiving Neoadjuvant Chemotherapy.</a:t>
            </a:r>
          </a:p>
          <a:p>
            <a:pPr marL="0" indent="0">
              <a:buNone/>
            </a:pPr>
            <a:endParaRPr lang="en-US" sz="1600" dirty="0"/>
          </a:p>
          <a:p>
            <a:pPr marL="0" indent="0">
              <a:buNone/>
            </a:pPr>
            <a:r>
              <a:rPr lang="en-US" sz="4400" b="1" dirty="0">
                <a:latin typeface="Edwardian Script ITC" panose="030303020407070D0804" pitchFamily="66" charset="0"/>
              </a:rPr>
              <a:t>Your Impact…</a:t>
            </a:r>
          </a:p>
          <a:p>
            <a:pPr marL="960120" lvl="2" indent="0">
              <a:buNone/>
            </a:pPr>
            <a:r>
              <a:rPr lang="en-US" sz="2800" dirty="0"/>
              <a:t>A target study group of 30 women who meet the requirements will participate in a 12-week exercise program.  The goal is to learn more about the efficacy of exercise as an intervention, the optimal characteristics of the intervention, and its impact on quality of life.</a:t>
            </a:r>
          </a:p>
          <a:p>
            <a:endParaRPr lang="en-US" dirty="0"/>
          </a:p>
        </p:txBody>
      </p:sp>
    </p:spTree>
    <p:extLst>
      <p:ext uri="{BB962C8B-B14F-4D97-AF65-F5344CB8AC3E}">
        <p14:creationId xmlns:p14="http://schemas.microsoft.com/office/powerpoint/2010/main" val="4138908891"/>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2020</a:t>
            </a:r>
            <a:br>
              <a:rPr lang="en-US" dirty="0"/>
            </a:br>
            <a:r>
              <a:rPr lang="en-US" dirty="0"/>
              <a:t>The Valley Hospital in Paramus</a:t>
            </a:r>
            <a:br>
              <a:rPr lang="en-US" dirty="0"/>
            </a:br>
            <a:br>
              <a:rPr lang="en-US" dirty="0"/>
            </a:br>
            <a:r>
              <a:rPr lang="en-US" dirty="0"/>
              <a:t>$167,000</a:t>
            </a:r>
          </a:p>
        </p:txBody>
      </p:sp>
      <p:sp>
        <p:nvSpPr>
          <p:cNvPr id="3" name="Content Placeholder 2"/>
          <p:cNvSpPr>
            <a:spLocks noGrp="1"/>
          </p:cNvSpPr>
          <p:nvPr>
            <p:ph idx="1"/>
          </p:nvPr>
        </p:nvSpPr>
        <p:spPr>
          <a:xfrm>
            <a:off x="3817509" y="1123837"/>
            <a:ext cx="7315200" cy="4966412"/>
          </a:xfrm>
        </p:spPr>
        <p:txBody>
          <a:bodyPr>
            <a:normAutofit/>
          </a:bodyPr>
          <a:lstStyle/>
          <a:p>
            <a:pPr marL="0" indent="0">
              <a:buNone/>
            </a:pPr>
            <a:r>
              <a:rPr lang="en-US" sz="1800" b="1" i="1" dirty="0"/>
              <a:t>The new hospital, its design, and advanced technology will allow Valley to stretch the possible and take maximum advantage of future advances in patient care, research, and technology</a:t>
            </a:r>
            <a:r>
              <a:rPr lang="en-US" dirty="0"/>
              <a:t>. </a:t>
            </a:r>
          </a:p>
          <a:p>
            <a:pPr marL="0" indent="0">
              <a:buNone/>
            </a:pPr>
            <a:r>
              <a:rPr lang="en-US" sz="4400" b="1" dirty="0">
                <a:latin typeface="Edwardian Script ITC" panose="030303020407070D0804" pitchFamily="66" charset="0"/>
              </a:rPr>
              <a:t>Your Impact…</a:t>
            </a:r>
          </a:p>
          <a:p>
            <a:pPr marL="960120" lvl="2" indent="0">
              <a:buNone/>
            </a:pPr>
            <a:r>
              <a:rPr lang="en-US" sz="2800" dirty="0"/>
              <a:t>Valley has a unique opportunity to build a state-of-the-art 372-bed hospital which is easily accessible and further enhances the already strong Valley reputation. In appreciation for this gift, Women For Health will be recognized in the new hospital’s Neonatal Intensive Care Unit Family Lounge. </a:t>
            </a:r>
            <a:endParaRPr lang="en-US" sz="2800" b="1" dirty="0">
              <a:latin typeface="Corbel" panose="020B0503020204020204" pitchFamily="34" charset="0"/>
            </a:endParaRPr>
          </a:p>
        </p:txBody>
      </p:sp>
    </p:spTree>
    <p:extLst>
      <p:ext uri="{BB962C8B-B14F-4D97-AF65-F5344CB8AC3E}">
        <p14:creationId xmlns:p14="http://schemas.microsoft.com/office/powerpoint/2010/main" val="2175931255"/>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2021</a:t>
            </a:r>
            <a:br>
              <a:rPr lang="en-US" u="sng" dirty="0"/>
            </a:br>
            <a:r>
              <a:rPr lang="en-US" dirty="0"/>
              <a:t>Center For Diabetes Management</a:t>
            </a:r>
            <a:br>
              <a:rPr lang="en-US" u="sng" dirty="0"/>
            </a:br>
            <a:br>
              <a:rPr lang="en-US" dirty="0"/>
            </a:br>
            <a:br>
              <a:rPr lang="en-US" dirty="0"/>
            </a:br>
            <a:r>
              <a:rPr lang="en-US" dirty="0"/>
              <a:t>$130,000</a:t>
            </a:r>
          </a:p>
        </p:txBody>
      </p:sp>
      <p:sp>
        <p:nvSpPr>
          <p:cNvPr id="3" name="Content Placeholder 2"/>
          <p:cNvSpPr>
            <a:spLocks noGrp="1"/>
          </p:cNvSpPr>
          <p:nvPr>
            <p:ph idx="1"/>
          </p:nvPr>
        </p:nvSpPr>
        <p:spPr/>
        <p:txBody>
          <a:bodyPr>
            <a:normAutofit fontScale="70000" lnSpcReduction="20000"/>
          </a:bodyPr>
          <a:lstStyle/>
          <a:p>
            <a:pPr marL="0" indent="0">
              <a:buNone/>
            </a:pPr>
            <a:endParaRPr lang="en-US" sz="2300" dirty="0"/>
          </a:p>
          <a:p>
            <a:pPr marL="0" indent="0">
              <a:buNone/>
            </a:pPr>
            <a:r>
              <a:rPr lang="en-US" sz="2300" b="1" i="1" dirty="0">
                <a:latin typeface="Corbel" panose="020B0503020204020204" pitchFamily="34" charset="0"/>
                <a:cs typeface="Calibri" panose="020F0502020204030204" pitchFamily="34" charset="0"/>
              </a:rPr>
              <a:t>VMG’s Center for Diabetes Management offers comprehensive care for patients with diabetes. </a:t>
            </a:r>
          </a:p>
          <a:p>
            <a:pPr marL="0" indent="0">
              <a:buNone/>
            </a:pPr>
            <a:endParaRPr lang="en-US" sz="2300" b="1" dirty="0">
              <a:latin typeface="Edwardian Script ITC" panose="030303020407070D0804" pitchFamily="66" charset="0"/>
            </a:endParaRPr>
          </a:p>
          <a:p>
            <a:pPr marL="0" indent="0">
              <a:buNone/>
            </a:pPr>
            <a:r>
              <a:rPr lang="en-US" sz="4400" b="1" dirty="0">
                <a:latin typeface="Edwardian Script ITC" panose="030303020407070D0804" pitchFamily="66" charset="0"/>
              </a:rPr>
              <a:t>Your Impact…</a:t>
            </a:r>
          </a:p>
          <a:p>
            <a:pPr marL="960120" lvl="2" indent="0">
              <a:buNone/>
            </a:pPr>
            <a:r>
              <a:rPr lang="en-US" sz="3300" dirty="0"/>
              <a:t>With the </a:t>
            </a:r>
            <a:r>
              <a:rPr lang="en-US" sz="3300" i="1" dirty="0"/>
              <a:t>Women For Health </a:t>
            </a:r>
            <a:r>
              <a:rPr lang="en-US" sz="3300" dirty="0"/>
              <a:t>grant, this program will expand to include retinal cameras to help detect early signs of eye disease due to diabetes and develop customized patient education modules and videos in which patients learn how to perform important self-care.  Additional staff education and training on the latest best practices in diabetes care will also be rolled out.</a:t>
            </a:r>
          </a:p>
          <a:p>
            <a:pPr marL="0" indent="0">
              <a:buNone/>
            </a:pPr>
            <a:endParaRPr lang="en-US" dirty="0"/>
          </a:p>
          <a:p>
            <a:pPr marL="960120" lvl="2" indent="0">
              <a:buNone/>
            </a:pPr>
            <a:r>
              <a:rPr lang="en-US" sz="2800" dirty="0"/>
              <a:t> </a:t>
            </a:r>
            <a:endParaRPr lang="en-US" sz="2800" b="1" dirty="0">
              <a:latin typeface="Corbel" panose="020B0503020204020204" pitchFamily="34" charset="0"/>
            </a:endParaRPr>
          </a:p>
          <a:p>
            <a:endParaRPr lang="en-US" dirty="0"/>
          </a:p>
        </p:txBody>
      </p:sp>
    </p:spTree>
    <p:extLst>
      <p:ext uri="{BB962C8B-B14F-4D97-AF65-F5344CB8AC3E}">
        <p14:creationId xmlns:p14="http://schemas.microsoft.com/office/powerpoint/2010/main" val="3914888026"/>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2022</a:t>
            </a:r>
            <a:br>
              <a:rPr lang="en-US" u="sng" dirty="0"/>
            </a:br>
            <a:r>
              <a:rPr lang="en-US" dirty="0"/>
              <a:t>Pediatric Endocrinology</a:t>
            </a:r>
            <a:br>
              <a:rPr lang="en-US" dirty="0"/>
            </a:br>
            <a:r>
              <a:rPr lang="en-US" dirty="0"/>
              <a:t>CDE</a:t>
            </a:r>
            <a:br>
              <a:rPr lang="en-US" dirty="0"/>
            </a:br>
            <a:br>
              <a:rPr lang="en-US" dirty="0"/>
            </a:br>
            <a:r>
              <a:rPr lang="en-US" dirty="0"/>
              <a:t>$130,000</a:t>
            </a:r>
          </a:p>
        </p:txBody>
      </p:sp>
      <p:sp>
        <p:nvSpPr>
          <p:cNvPr id="3" name="Content Placeholder 2"/>
          <p:cNvSpPr>
            <a:spLocks noGrp="1"/>
          </p:cNvSpPr>
          <p:nvPr>
            <p:ph idx="1"/>
          </p:nvPr>
        </p:nvSpPr>
        <p:spPr/>
        <p:txBody>
          <a:bodyPr>
            <a:normAutofit lnSpcReduction="10000"/>
          </a:bodyPr>
          <a:lstStyle/>
          <a:p>
            <a:pPr marL="0" indent="0">
              <a:buNone/>
            </a:pPr>
            <a:endParaRPr lang="en-US" sz="1800" b="1" i="1" dirty="0">
              <a:cs typeface="Calibri" panose="020F0502020204030204" pitchFamily="34" charset="0"/>
            </a:endParaRPr>
          </a:p>
          <a:p>
            <a:pPr marL="0" indent="0">
              <a:buNone/>
            </a:pPr>
            <a:r>
              <a:rPr lang="en-US" sz="1800" b="1" i="1" dirty="0">
                <a:cs typeface="Calibri" panose="020F0502020204030204" pitchFamily="34" charset="0"/>
              </a:rPr>
              <a:t>VMG Pediatric Endocrinology Certified Diabetic Educator</a:t>
            </a:r>
            <a:r>
              <a:rPr lang="en-US" dirty="0"/>
              <a:t>. </a:t>
            </a:r>
          </a:p>
          <a:p>
            <a:pPr marL="0" indent="0">
              <a:buNone/>
            </a:pPr>
            <a:endParaRPr lang="en-US" b="1" dirty="0">
              <a:latin typeface="Edwardian Script ITC" panose="030303020407070D0804" pitchFamily="66" charset="0"/>
            </a:endParaRPr>
          </a:p>
          <a:p>
            <a:pPr marL="0" indent="0">
              <a:buNone/>
            </a:pPr>
            <a:r>
              <a:rPr lang="en-US" sz="4000" b="1" dirty="0">
                <a:latin typeface="Edwardian Script ITC" panose="030303020407070D0804" pitchFamily="66" charset="0"/>
              </a:rPr>
              <a:t>Your Impact…</a:t>
            </a:r>
          </a:p>
          <a:p>
            <a:pPr marL="502920" lvl="1" indent="0">
              <a:buNone/>
            </a:pPr>
            <a:r>
              <a:rPr lang="en-US" sz="2800" dirty="0">
                <a:cs typeface="Calibri" panose="020F0502020204030204" pitchFamily="34" charset="0"/>
              </a:rPr>
              <a:t>The Certified Diabetic Educator is dedicated to patient follow-up, and facilitates streamlined communication between patients, parents, school nurses, and physicians on the VMG Pediatric Endocrine team. This positively affects health outcomes for the children under care as well as improves coordination with the various insurance carriers.</a:t>
            </a:r>
          </a:p>
          <a:p>
            <a:endParaRPr lang="en-US" dirty="0"/>
          </a:p>
        </p:txBody>
      </p:sp>
    </p:spTree>
    <p:extLst>
      <p:ext uri="{BB962C8B-B14F-4D97-AF65-F5344CB8AC3E}">
        <p14:creationId xmlns:p14="http://schemas.microsoft.com/office/powerpoint/2010/main" val="692768385"/>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8A2F-711E-A5A2-5293-52F6C25C8225}"/>
              </a:ext>
            </a:extLst>
          </p:cNvPr>
          <p:cNvSpPr>
            <a:spLocks noGrp="1"/>
          </p:cNvSpPr>
          <p:nvPr>
            <p:ph type="title"/>
          </p:nvPr>
        </p:nvSpPr>
        <p:spPr/>
        <p:txBody>
          <a:bodyPr/>
          <a:lstStyle/>
          <a:p>
            <a:r>
              <a:rPr lang="en-US" u="sng" dirty="0"/>
              <a:t>2023</a:t>
            </a:r>
            <a:br>
              <a:rPr lang="en-US" u="sng" dirty="0"/>
            </a:br>
            <a:r>
              <a:rPr lang="en-US" dirty="0"/>
              <a:t>Crisis Management in Emergency Department</a:t>
            </a:r>
            <a:br>
              <a:rPr lang="en-US" dirty="0"/>
            </a:br>
            <a:br>
              <a:rPr lang="en-US" dirty="0"/>
            </a:br>
            <a:r>
              <a:rPr lang="en-US" dirty="0"/>
              <a:t>$138,000</a:t>
            </a:r>
          </a:p>
        </p:txBody>
      </p:sp>
      <p:sp>
        <p:nvSpPr>
          <p:cNvPr id="3" name="Content Placeholder 2">
            <a:extLst>
              <a:ext uri="{FF2B5EF4-FFF2-40B4-BE49-F238E27FC236}">
                <a16:creationId xmlns:a16="http://schemas.microsoft.com/office/drawing/2014/main" id="{2E015761-4611-65CC-713B-1FC0AC143FDC}"/>
              </a:ext>
            </a:extLst>
          </p:cNvPr>
          <p:cNvSpPr>
            <a:spLocks noGrp="1"/>
          </p:cNvSpPr>
          <p:nvPr>
            <p:ph idx="1"/>
          </p:nvPr>
        </p:nvSpPr>
        <p:spPr>
          <a:xfrm>
            <a:off x="3939606" y="868680"/>
            <a:ext cx="7315200" cy="5120640"/>
          </a:xfrm>
        </p:spPr>
        <p:txBody>
          <a:bodyPr>
            <a:normAutofit lnSpcReduction="10000"/>
          </a:bodyPr>
          <a:lstStyle/>
          <a:p>
            <a:pPr marL="0" marR="0" indent="0">
              <a:lnSpc>
                <a:spcPct val="107000"/>
              </a:lnSpc>
              <a:spcBef>
                <a:spcPts val="0"/>
              </a:spcBef>
              <a:spcAft>
                <a:spcPts val="0"/>
              </a:spcAft>
              <a:buNone/>
            </a:pPr>
            <a:r>
              <a:rPr lang="en-US" sz="1800" b="1" i="1" dirty="0">
                <a:effectLst/>
                <a:ea typeface="Calibri" panose="020F0502020204030204" pitchFamily="34" charset="0"/>
                <a:cs typeface="Times New Roman" panose="02020603050405020304" pitchFamily="18" charset="0"/>
              </a:rPr>
              <a:t>Crisis Management: Improving the Overall Experience of Mental Health Patients in the Emergency Department.</a:t>
            </a:r>
          </a:p>
          <a:p>
            <a:pPr marL="0" marR="0" indent="0">
              <a:lnSpc>
                <a:spcPct val="107000"/>
              </a:lnSpc>
              <a:spcBef>
                <a:spcPts val="0"/>
              </a:spcBef>
              <a:spcAft>
                <a:spcPts val="0"/>
              </a:spcAft>
              <a:buNone/>
            </a:pPr>
            <a:endParaRPr lang="en-US" sz="1800" b="1" i="1" dirty="0">
              <a:ea typeface="Calibri" panose="020F0502020204030204" pitchFamily="34" charset="0"/>
              <a:cs typeface="Times New Roman" panose="02020603050405020304" pitchFamily="18" charset="0"/>
            </a:endParaRPr>
          </a:p>
          <a:p>
            <a:pPr marL="0" indent="0">
              <a:lnSpc>
                <a:spcPct val="107000"/>
              </a:lnSpc>
              <a:spcBef>
                <a:spcPts val="0"/>
              </a:spcBef>
              <a:buNone/>
            </a:pPr>
            <a:r>
              <a:rPr lang="en-US" sz="4000" b="1" dirty="0">
                <a:latin typeface="Edwardian Script ITC" panose="030303020407070D0804" pitchFamily="66" charset="0"/>
              </a:rPr>
              <a:t>Your Impact…</a:t>
            </a:r>
          </a:p>
          <a:p>
            <a:pPr marL="502920" lvl="1" indent="0">
              <a:buNone/>
            </a:pPr>
            <a:r>
              <a:rPr lang="en-US" sz="2800" dirty="0">
                <a:solidFill>
                  <a:srgbClr val="000000"/>
                </a:solidFill>
                <a:effectLst/>
                <a:ea typeface="Calibri" panose="020F0502020204030204" pitchFamily="34" charset="0"/>
                <a:cs typeface="Calibri" panose="020F0502020204030204" pitchFamily="34" charset="0"/>
              </a:rPr>
              <a:t>One in seven emergency department visits is related to a mental health emergency, and the often cold, loud, and bright environment that is characteristic of an emergency department can be detrimental to a patient experiencing a mental health crisis. The funds from this grant will provide dedicated staff training and a comfortable, clinical environment in which to receive care.</a:t>
            </a:r>
            <a:endParaRPr lang="en-US" sz="28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69920411"/>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361A-5EF6-DCFA-B3C8-AD2814063799}"/>
              </a:ext>
            </a:extLst>
          </p:cNvPr>
          <p:cNvSpPr>
            <a:spLocks noGrp="1"/>
          </p:cNvSpPr>
          <p:nvPr>
            <p:ph type="title"/>
          </p:nvPr>
        </p:nvSpPr>
        <p:spPr/>
        <p:txBody>
          <a:bodyPr>
            <a:normAutofit fontScale="90000"/>
          </a:bodyPr>
          <a:lstStyle/>
          <a:p>
            <a:r>
              <a:rPr lang="en-US" u="sng" dirty="0"/>
              <a:t>2024</a:t>
            </a:r>
            <a:br>
              <a:rPr lang="en-US" u="sng" dirty="0"/>
            </a:br>
            <a:r>
              <a:rPr lang="en-US" dirty="0"/>
              <a:t>Enhancing Cultural Competence in LGBTQ+ Care for Providers, Staff, and Patients</a:t>
            </a:r>
            <a:br>
              <a:rPr lang="en-US" dirty="0"/>
            </a:br>
            <a:br>
              <a:rPr lang="en-US" dirty="0"/>
            </a:br>
            <a:br>
              <a:rPr lang="en-US" dirty="0"/>
            </a:br>
            <a:r>
              <a:rPr lang="en-US" dirty="0"/>
              <a:t>$130,000</a:t>
            </a:r>
          </a:p>
        </p:txBody>
      </p:sp>
      <p:sp>
        <p:nvSpPr>
          <p:cNvPr id="3" name="Content Placeholder 2">
            <a:extLst>
              <a:ext uri="{FF2B5EF4-FFF2-40B4-BE49-F238E27FC236}">
                <a16:creationId xmlns:a16="http://schemas.microsoft.com/office/drawing/2014/main" id="{9193F540-BBB1-EA17-FD59-088B761DBBE2}"/>
              </a:ext>
            </a:extLst>
          </p:cNvPr>
          <p:cNvSpPr>
            <a:spLocks noGrp="1"/>
          </p:cNvSpPr>
          <p:nvPr>
            <p:ph idx="1"/>
          </p:nvPr>
        </p:nvSpPr>
        <p:spPr/>
        <p:txBody>
          <a:bodyPr>
            <a:normAutofit fontScale="92500" lnSpcReduction="10000"/>
          </a:bodyPr>
          <a:lstStyle/>
          <a:p>
            <a:pPr marL="0" indent="0">
              <a:buNone/>
            </a:pPr>
            <a:endParaRPr lang="en-US" sz="1800" b="1" i="1" dirty="0">
              <a:latin typeface="Calibri" panose="020F0502020204030204" pitchFamily="34" charset="0"/>
              <a:cs typeface="Calibri" panose="020F0502020204030204" pitchFamily="34" charset="0"/>
            </a:endParaRPr>
          </a:p>
          <a:p>
            <a:pPr marL="0" indent="0">
              <a:buNone/>
            </a:pPr>
            <a:endParaRPr lang="en-US" sz="1800" b="1" i="1" dirty="0">
              <a:latin typeface="Calibri" panose="020F0502020204030204" pitchFamily="34" charset="0"/>
              <a:cs typeface="Calibri" panose="020F0502020204030204" pitchFamily="34" charset="0"/>
            </a:endParaRPr>
          </a:p>
          <a:p>
            <a:pPr marL="0" indent="0">
              <a:buNone/>
            </a:pPr>
            <a:r>
              <a:rPr lang="en-US" sz="1800" b="1" i="1" dirty="0">
                <a:cs typeface="Calibri" panose="020F0502020204030204" pitchFamily="34" charset="0"/>
              </a:rPr>
              <a:t>Enhancing Cultural Competence in LGBTQ+ Care for Providers, Staff, and Patients.</a:t>
            </a:r>
          </a:p>
          <a:p>
            <a:pPr marL="0" indent="0">
              <a:buNone/>
            </a:pPr>
            <a:endParaRPr lang="en-US" sz="18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4000" b="1" dirty="0">
                <a:latin typeface="Edwardian Script ITC" panose="030303020407070D0804" pitchFamily="66" charset="0"/>
              </a:rPr>
              <a:t>Your Impact…</a:t>
            </a:r>
          </a:p>
          <a:p>
            <a:pPr marL="502920" lvl="1" indent="0">
              <a:buNone/>
            </a:pPr>
            <a:r>
              <a:rPr lang="en-US" sz="2800" kern="100" dirty="0">
                <a:effectLst/>
                <a:ea typeface="Calibri" panose="020F0502020204030204" pitchFamily="34" charset="0"/>
                <a:cs typeface="Calibri" panose="020F0502020204030204" pitchFamily="34" charset="0"/>
              </a:rPr>
              <a:t>This grant will support the development and implementation of an education program aimed at improving cultural competence among healthcare providers and staff at Valley Medical Group (VMG). The project addresses the critical issue of insufficient preparedness and knowledge in providing culturally competent care for LGBTQ+ patients, which contributes to significant health disparities.</a:t>
            </a:r>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27585183"/>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CE22F-D8C7-CA1F-7A63-97FCE31C46D2}"/>
              </a:ext>
            </a:extLst>
          </p:cNvPr>
          <p:cNvSpPr>
            <a:spLocks noGrp="1"/>
          </p:cNvSpPr>
          <p:nvPr>
            <p:ph type="title"/>
          </p:nvPr>
        </p:nvSpPr>
        <p:spPr/>
        <p:txBody>
          <a:bodyPr>
            <a:normAutofit/>
          </a:bodyPr>
          <a:lstStyle/>
          <a:p>
            <a:r>
              <a:rPr lang="en-US" sz="2800" u="sng" dirty="0"/>
              <a:t>2025</a:t>
            </a:r>
            <a:br>
              <a:rPr lang="en-US" sz="2800" u="sng" dirty="0"/>
            </a:br>
            <a:br>
              <a:rPr lang="en-US" sz="2800" u="sng" dirty="0"/>
            </a:br>
            <a:r>
              <a:rPr lang="en-US" sz="2800" dirty="0"/>
              <a:t>Integrative Medicine: Managing Chronic Pain Through Personalized, Innovative Virtual Reality Therapy</a:t>
            </a:r>
            <a:br>
              <a:rPr lang="en-US" sz="2800" dirty="0"/>
            </a:br>
            <a:br>
              <a:rPr lang="en-US" sz="2800" dirty="0"/>
            </a:br>
            <a:r>
              <a:rPr lang="en-US" sz="2800" dirty="0"/>
              <a:t>$175,000</a:t>
            </a:r>
          </a:p>
        </p:txBody>
      </p:sp>
      <p:sp>
        <p:nvSpPr>
          <p:cNvPr id="3" name="Content Placeholder 2">
            <a:extLst>
              <a:ext uri="{FF2B5EF4-FFF2-40B4-BE49-F238E27FC236}">
                <a16:creationId xmlns:a16="http://schemas.microsoft.com/office/drawing/2014/main" id="{DA0E1E4A-1C27-3F00-22A2-43B38558B903}"/>
              </a:ext>
            </a:extLst>
          </p:cNvPr>
          <p:cNvSpPr>
            <a:spLocks noGrp="1"/>
          </p:cNvSpPr>
          <p:nvPr>
            <p:ph idx="1"/>
          </p:nvPr>
        </p:nvSpPr>
        <p:spPr>
          <a:xfrm>
            <a:off x="3869268" y="776377"/>
            <a:ext cx="7315200" cy="5208371"/>
          </a:xfrm>
        </p:spPr>
        <p:txBody>
          <a:bodyPr>
            <a:normAutofit fontScale="92500" lnSpcReduction="10000"/>
          </a:bodyPr>
          <a:lstStyle/>
          <a:p>
            <a:pPr marL="0" indent="0">
              <a:buNone/>
            </a:pPr>
            <a:endParaRPr lang="en-US" sz="1800" b="1" i="1" dirty="0">
              <a:cs typeface="Calibri" panose="020F0502020204030204" pitchFamily="34" charset="0"/>
            </a:endParaRPr>
          </a:p>
          <a:p>
            <a:pPr marL="0" indent="0">
              <a:buNone/>
            </a:pPr>
            <a:r>
              <a:rPr lang="en-US" sz="1800" b="1" i="1" dirty="0"/>
              <a:t>Integrative Medicine: Managing Chronic Pain Through Personalized, Innovative Virtual Reality Therapy</a:t>
            </a:r>
            <a:endParaRPr lang="en-US" sz="1800" b="1" i="1" dirty="0">
              <a:cs typeface="Calibri" panose="020F0502020204030204" pitchFamily="34" charset="0"/>
            </a:endParaRPr>
          </a:p>
          <a:p>
            <a:pPr marL="0" indent="0">
              <a:buNone/>
            </a:pPr>
            <a:endParaRPr lang="en-US" sz="1800"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4000" b="1" dirty="0">
                <a:latin typeface="Edwardian Script ITC" panose="030303020407070D0804" pitchFamily="66" charset="0"/>
              </a:rPr>
              <a:t>Your Impact…</a:t>
            </a:r>
          </a:p>
          <a:p>
            <a:pPr marL="502920" lvl="1" indent="0">
              <a:buNone/>
            </a:pPr>
            <a:r>
              <a:rPr lang="en-US" sz="2800" kern="100" dirty="0">
                <a:ea typeface="Calibri" panose="020F0502020204030204" pitchFamily="34" charset="0"/>
                <a:cs typeface="Calibri" panose="020F0502020204030204" pitchFamily="34" charset="0"/>
              </a:rPr>
              <a:t>This grant</a:t>
            </a:r>
            <a:r>
              <a:rPr lang="en-US" sz="2800" dirty="0"/>
              <a:t> will support the establishment of an innovative pain management initiative to address chronic lower back pain using a multimodal, integrative approach. The program would integrate </a:t>
            </a:r>
            <a:r>
              <a:rPr lang="en-US" sz="2800" dirty="0" err="1"/>
              <a:t>RelieVRx</a:t>
            </a:r>
            <a:r>
              <a:rPr lang="en-US" sz="2800" dirty="0"/>
              <a:t>®, the first FDA-authorized, prescription-based virtual reality (VR) therapy program for chronic low back pain, with our established integrative medicine services, which include chiropractic, acupuncture, and massage therapy.</a:t>
            </a:r>
            <a:endParaRPr lang="en-US" sz="2800" kern="100" dirty="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011971790"/>
      </p:ext>
    </p:extLst>
  </p:cSld>
  <p:clrMapOvr>
    <a:masterClrMapping/>
  </p:clrMapOvr>
  <mc:AlternateContent xmlns:mc="http://schemas.openxmlformats.org/markup-compatibility/2006" xmlns:p14="http://schemas.microsoft.com/office/powerpoint/2010/main">
    <mc:Choice Requires="p14">
      <p:transition p14:dur="250" advClick="0" advTm="30000"/>
    </mc:Choice>
    <mc:Fallback xmlns="">
      <p:transition advClick="0" advTm="3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2919" y="1063742"/>
            <a:ext cx="3022126" cy="12222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br>
              <a:rPr lang="en-US" dirty="0"/>
            </a:br>
            <a:br>
              <a:rPr lang="en-US" dirty="0"/>
            </a:br>
            <a:br>
              <a:rPr lang="en-US" dirty="0"/>
            </a:br>
            <a:r>
              <a:rPr lang="en-US" dirty="0"/>
              <a:t>Total Grants 2011 </a:t>
            </a:r>
            <a:r>
              <a:rPr lang="en-US"/>
              <a:t>- 2025:</a:t>
            </a:r>
            <a:br>
              <a:rPr lang="en-US" dirty="0"/>
            </a:br>
            <a:r>
              <a:rPr lang="en-US" dirty="0"/>
              <a:t>         </a:t>
            </a:r>
            <a:r>
              <a:rPr lang="en-US"/>
              <a:t>$1,903,000</a:t>
            </a:r>
            <a:br>
              <a:rPr lang="en-US" dirty="0"/>
            </a:br>
            <a:br>
              <a:rPr lang="en-US" dirty="0"/>
            </a:br>
            <a:endParaRPr lang="en-US" dirty="0"/>
          </a:p>
        </p:txBody>
      </p:sp>
      <p:sp>
        <p:nvSpPr>
          <p:cNvPr id="3" name="Content Placeholder 2"/>
          <p:cNvSpPr>
            <a:spLocks noGrp="1"/>
          </p:cNvSpPr>
          <p:nvPr>
            <p:ph idx="1"/>
          </p:nvPr>
        </p:nvSpPr>
        <p:spPr/>
        <p:txBody>
          <a:bodyPr>
            <a:normAutofit/>
          </a:bodyPr>
          <a:lstStyle/>
          <a:p>
            <a:pPr marL="0" indent="0" algn="ctr">
              <a:buNone/>
            </a:pPr>
            <a:r>
              <a:rPr lang="en-US" sz="8800" b="1" dirty="0">
                <a:latin typeface="Edwardian Script ITC" panose="030303020407070D0804" pitchFamily="66" charset="0"/>
              </a:rPr>
              <a:t>Thank you!</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419" y="1079573"/>
            <a:ext cx="2679585" cy="1206427"/>
          </a:xfrm>
          <a:prstGeom prst="rect">
            <a:avLst/>
          </a:prstGeom>
        </p:spPr>
      </p:pic>
    </p:spTree>
    <p:extLst>
      <p:ext uri="{BB962C8B-B14F-4D97-AF65-F5344CB8AC3E}">
        <p14:creationId xmlns:p14="http://schemas.microsoft.com/office/powerpoint/2010/main" val="2912741516"/>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
</file>

<file path=ppt/theme/theme1.xml><?xml version="1.0" encoding="utf-8"?>
<a:theme xmlns:a="http://schemas.openxmlformats.org/drawingml/2006/main" name="Fra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813</TotalTime>
  <Words>1393</Words>
  <Application>Microsoft Office PowerPoint</Application>
  <PresentationFormat>Widescreen</PresentationFormat>
  <Paragraphs>88</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Corbel</vt:lpstr>
      <vt:lpstr>Edwardian Script ITC</vt:lpstr>
      <vt:lpstr>Wingdings 2</vt:lpstr>
      <vt:lpstr>Frame</vt:lpstr>
      <vt:lpstr>Impact of Grants</vt:lpstr>
      <vt:lpstr>2011 Mobile Intensive Care Unit  $30,000</vt:lpstr>
      <vt:lpstr>2012 Thrive!  $60,000</vt:lpstr>
      <vt:lpstr>2013 Inpatient Palliative Care  $90,000</vt:lpstr>
      <vt:lpstr>2014 Simulation Lab  $120,000</vt:lpstr>
      <vt:lpstr>2015 Home-based Palliative Care  $151,000</vt:lpstr>
      <vt:lpstr>2016 In Vitro Fertilization  $170,000</vt:lpstr>
      <vt:lpstr>2017 Pediatric/  Adolescent Mental Health  $160,000</vt:lpstr>
      <vt:lpstr>2018 3-D Printer Core Lab  $130,000</vt:lpstr>
      <vt:lpstr>2019 Breast Cancer Exercise Research Project  $130,000</vt:lpstr>
      <vt:lpstr>2020 The Valley Hospital in Paramus  $167,000</vt:lpstr>
      <vt:lpstr>2021 Center For Diabetes Management   $130,000</vt:lpstr>
      <vt:lpstr>2022 Pediatric Endocrinology CDE  $130,000</vt:lpstr>
      <vt:lpstr>2023 Crisis Management in Emergency Department  $138,000</vt:lpstr>
      <vt:lpstr>2024 Enhancing Cultural Competence in LGBTQ+ Care for Providers, Staff, and Patients   $130,000</vt:lpstr>
      <vt:lpstr>2025  Integrative Medicine: Managing Chronic Pain Through Personalized, Innovative Virtual Reality Therapy  $175,000</vt:lpstr>
      <vt:lpstr>   Total Grants 2011 - 2025:          $1,903,000  </vt:lpstr>
    </vt:vector>
  </TitlesOfParts>
  <Company>Valley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Fischer, Donna L.</dc:creator>
  <cp:lastModifiedBy>Carapezza, Alexandra M.</cp:lastModifiedBy>
  <cp:revision>54</cp:revision>
  <cp:lastPrinted>2019-12-26T14:51:57Z</cp:lastPrinted>
  <dcterms:created xsi:type="dcterms:W3CDTF">2019-09-16T16:20:10Z</dcterms:created>
  <dcterms:modified xsi:type="dcterms:W3CDTF">2026-05-07T20:20:55Z</dcterms:modified>
</cp:coreProperties>
</file>